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8" r:id="rId2"/>
    <p:sldId id="259" r:id="rId3"/>
    <p:sldId id="260" r:id="rId4"/>
    <p:sldId id="261" r:id="rId5"/>
    <p:sldId id="26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p:restoredTop sz="94621"/>
  </p:normalViewPr>
  <p:slideViewPr>
    <p:cSldViewPr snapToGrid="0" snapToObjects="1">
      <p:cViewPr varScale="1">
        <p:scale>
          <a:sx n="57" d="100"/>
          <a:sy n="57" d="100"/>
        </p:scale>
        <p:origin x="-108" y="-27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0AC573-70EB-734C-B98C-429663A8B9F2}" type="datetimeFigureOut">
              <a:rPr lang="en-US" smtClean="0"/>
              <a:pPr/>
              <a:t>11/26/2018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2F8BC7-7A5A-C441-BAAC-73A33259695D}" type="slidenum">
              <a:rPr lang="en-US" smtClean="0"/>
              <a:pPr/>
              <a:t>‹#›</a:t>
            </a:fld>
            <a:endParaRPr lang="en-US"/>
          </a:p>
        </p:txBody>
      </p:sp>
    </p:spTree>
    <p:extLst>
      <p:ext uri="{BB962C8B-B14F-4D97-AF65-F5344CB8AC3E}">
        <p14:creationId xmlns:p14="http://schemas.microsoft.com/office/powerpoint/2010/main" xmlns="" val="3434747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984F57-D3CF-B946-A823-39ACA615B5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FF1F02F7-EB8F-6745-9A96-B964113BE0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6FC1842F-23EC-1144-81B2-719E2B204DA4}"/>
              </a:ext>
            </a:extLst>
          </p:cNvPr>
          <p:cNvSpPr>
            <a:spLocks noGrp="1"/>
          </p:cNvSpPr>
          <p:nvPr>
            <p:ph type="dt" sz="half" idx="10"/>
          </p:nvPr>
        </p:nvSpPr>
        <p:spPr/>
        <p:txBody>
          <a:bodyPr/>
          <a:lstStyle/>
          <a:p>
            <a:fld id="{AEC36E48-31E3-3747-A266-8274A73D5372}" type="datetimeFigureOut">
              <a:rPr lang="en-US" smtClean="0"/>
              <a:pPr/>
              <a:t>11/26/2018</a:t>
            </a:fld>
            <a:endParaRPr lang="en-US"/>
          </a:p>
        </p:txBody>
      </p:sp>
      <p:sp>
        <p:nvSpPr>
          <p:cNvPr id="5" name="Footer Placeholder 4">
            <a:extLst>
              <a:ext uri="{FF2B5EF4-FFF2-40B4-BE49-F238E27FC236}">
                <a16:creationId xmlns:a16="http://schemas.microsoft.com/office/drawing/2014/main" xmlns="" id="{7FE33213-B293-AD46-B09B-7D337F10E6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0E88E86-8246-C64F-91FC-B8282075FB71}"/>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2175701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B24CCE-FC64-CF42-A951-52059D8984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385BEB2-FB88-724E-837D-105880AF420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888F294-4396-F149-850F-5D94C0763A3E}"/>
              </a:ext>
            </a:extLst>
          </p:cNvPr>
          <p:cNvSpPr>
            <a:spLocks noGrp="1"/>
          </p:cNvSpPr>
          <p:nvPr>
            <p:ph type="dt" sz="half" idx="10"/>
          </p:nvPr>
        </p:nvSpPr>
        <p:spPr/>
        <p:txBody>
          <a:bodyPr/>
          <a:lstStyle/>
          <a:p>
            <a:fld id="{AEC36E48-31E3-3747-A266-8274A73D5372}" type="datetimeFigureOut">
              <a:rPr lang="en-US" smtClean="0"/>
              <a:pPr/>
              <a:t>11/26/2018</a:t>
            </a:fld>
            <a:endParaRPr lang="en-US"/>
          </a:p>
        </p:txBody>
      </p:sp>
      <p:sp>
        <p:nvSpPr>
          <p:cNvPr id="5" name="Footer Placeholder 4">
            <a:extLst>
              <a:ext uri="{FF2B5EF4-FFF2-40B4-BE49-F238E27FC236}">
                <a16:creationId xmlns:a16="http://schemas.microsoft.com/office/drawing/2014/main" xmlns="" id="{5F93016D-D9BA-1B45-B9CA-3710EE2CDB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2A428AA-D566-A741-9FC7-ACA77DF40273}"/>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2222868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176FFB-0CD0-AF48-A3B4-87D97283E4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3A4E0111-6FB5-6646-A481-B0772CF772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8697994-407F-0D46-98CB-B9F32DCBD2CE}"/>
              </a:ext>
            </a:extLst>
          </p:cNvPr>
          <p:cNvSpPr>
            <a:spLocks noGrp="1"/>
          </p:cNvSpPr>
          <p:nvPr>
            <p:ph type="dt" sz="half" idx="10"/>
          </p:nvPr>
        </p:nvSpPr>
        <p:spPr/>
        <p:txBody>
          <a:bodyPr/>
          <a:lstStyle/>
          <a:p>
            <a:fld id="{AEC36E48-31E3-3747-A266-8274A73D5372}" type="datetimeFigureOut">
              <a:rPr lang="en-US" smtClean="0"/>
              <a:pPr/>
              <a:t>11/26/2018</a:t>
            </a:fld>
            <a:endParaRPr lang="en-US"/>
          </a:p>
        </p:txBody>
      </p:sp>
      <p:sp>
        <p:nvSpPr>
          <p:cNvPr id="5" name="Footer Placeholder 4">
            <a:extLst>
              <a:ext uri="{FF2B5EF4-FFF2-40B4-BE49-F238E27FC236}">
                <a16:creationId xmlns:a16="http://schemas.microsoft.com/office/drawing/2014/main" xmlns="" id="{EA4EB071-8CB1-6948-9FB6-907871D80E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7147B39-A195-D545-A290-4BDDD77937FB}"/>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20483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DC93B8-09BD-2D45-A6AD-15586509E6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B12184E-3C00-684D-8443-1E1DCE899BB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A653640-AD99-1D44-BE02-19117668A26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0E243374-A141-9144-9A3C-93A7DB205755}"/>
              </a:ext>
            </a:extLst>
          </p:cNvPr>
          <p:cNvSpPr>
            <a:spLocks noGrp="1"/>
          </p:cNvSpPr>
          <p:nvPr>
            <p:ph type="dt" sz="half" idx="10"/>
          </p:nvPr>
        </p:nvSpPr>
        <p:spPr/>
        <p:txBody>
          <a:bodyPr/>
          <a:lstStyle/>
          <a:p>
            <a:fld id="{AEC36E48-31E3-3747-A266-8274A73D5372}" type="datetimeFigureOut">
              <a:rPr lang="en-US" smtClean="0"/>
              <a:pPr/>
              <a:t>11/26/2018</a:t>
            </a:fld>
            <a:endParaRPr lang="en-US"/>
          </a:p>
        </p:txBody>
      </p:sp>
      <p:sp>
        <p:nvSpPr>
          <p:cNvPr id="6" name="Footer Placeholder 5">
            <a:extLst>
              <a:ext uri="{FF2B5EF4-FFF2-40B4-BE49-F238E27FC236}">
                <a16:creationId xmlns:a16="http://schemas.microsoft.com/office/drawing/2014/main" xmlns="" id="{DDC73CA3-7FDD-864B-94B1-F003B0A459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B8552BE-FC0D-B94E-B616-2320F425EBFC}"/>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566292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B7A55-F37F-F64C-9A3B-1039B19AF9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68E7F08F-3011-F94E-AF38-34903208CC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8C093404-5F2C-0F43-8148-4EEA7D4C37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17C86F8-A999-3940-87F5-EA2D9E479F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209AE863-DEBB-7C49-86E4-50895F3E432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08BF983B-9654-A945-8200-20C902A961AF}"/>
              </a:ext>
            </a:extLst>
          </p:cNvPr>
          <p:cNvSpPr>
            <a:spLocks noGrp="1"/>
          </p:cNvSpPr>
          <p:nvPr>
            <p:ph type="dt" sz="half" idx="10"/>
          </p:nvPr>
        </p:nvSpPr>
        <p:spPr/>
        <p:txBody>
          <a:bodyPr/>
          <a:lstStyle/>
          <a:p>
            <a:fld id="{AEC36E48-31E3-3747-A266-8274A73D5372}" type="datetimeFigureOut">
              <a:rPr lang="en-US" smtClean="0"/>
              <a:pPr/>
              <a:t>11/26/2018</a:t>
            </a:fld>
            <a:endParaRPr lang="en-US"/>
          </a:p>
        </p:txBody>
      </p:sp>
      <p:sp>
        <p:nvSpPr>
          <p:cNvPr id="8" name="Footer Placeholder 7">
            <a:extLst>
              <a:ext uri="{FF2B5EF4-FFF2-40B4-BE49-F238E27FC236}">
                <a16:creationId xmlns:a16="http://schemas.microsoft.com/office/drawing/2014/main" xmlns="" id="{EFB129E8-EED6-FB47-8551-E199341AD2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BDC365AF-F9B6-0543-AB62-5257109426BE}"/>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4002024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20FD97-C1B3-CB49-A7A3-C1CFF9BDFB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25B1468-B5D5-FC4D-950F-87E59EAFE2C1}"/>
              </a:ext>
            </a:extLst>
          </p:cNvPr>
          <p:cNvSpPr>
            <a:spLocks noGrp="1"/>
          </p:cNvSpPr>
          <p:nvPr>
            <p:ph type="dt" sz="half" idx="10"/>
          </p:nvPr>
        </p:nvSpPr>
        <p:spPr/>
        <p:txBody>
          <a:bodyPr/>
          <a:lstStyle/>
          <a:p>
            <a:fld id="{AEC36E48-31E3-3747-A266-8274A73D5372}" type="datetimeFigureOut">
              <a:rPr lang="en-US" smtClean="0"/>
              <a:pPr/>
              <a:t>11/26/2018</a:t>
            </a:fld>
            <a:endParaRPr lang="en-US"/>
          </a:p>
        </p:txBody>
      </p:sp>
      <p:sp>
        <p:nvSpPr>
          <p:cNvPr id="4" name="Footer Placeholder 3">
            <a:extLst>
              <a:ext uri="{FF2B5EF4-FFF2-40B4-BE49-F238E27FC236}">
                <a16:creationId xmlns:a16="http://schemas.microsoft.com/office/drawing/2014/main" xmlns="" id="{EF942E50-EF8E-D540-9F14-4528E459F9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85169F1-C497-E948-8456-1F4C33326F08}"/>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3158314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63C4B13-E2F4-9F46-B2D4-7D385BE2361D}"/>
              </a:ext>
            </a:extLst>
          </p:cNvPr>
          <p:cNvSpPr>
            <a:spLocks noGrp="1"/>
          </p:cNvSpPr>
          <p:nvPr>
            <p:ph type="dt" sz="half" idx="10"/>
          </p:nvPr>
        </p:nvSpPr>
        <p:spPr/>
        <p:txBody>
          <a:bodyPr/>
          <a:lstStyle/>
          <a:p>
            <a:fld id="{AEC36E48-31E3-3747-A266-8274A73D5372}" type="datetimeFigureOut">
              <a:rPr lang="en-US" smtClean="0"/>
              <a:pPr/>
              <a:t>11/26/2018</a:t>
            </a:fld>
            <a:endParaRPr lang="en-US"/>
          </a:p>
        </p:txBody>
      </p:sp>
      <p:sp>
        <p:nvSpPr>
          <p:cNvPr id="3" name="Footer Placeholder 2">
            <a:extLst>
              <a:ext uri="{FF2B5EF4-FFF2-40B4-BE49-F238E27FC236}">
                <a16:creationId xmlns:a16="http://schemas.microsoft.com/office/drawing/2014/main" xmlns="" id="{D17BA743-C97C-1947-985C-CE79CFC78B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2AAA8DE8-B7F1-984F-A365-A8D0785A1E3C}"/>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274141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D3522D-CC71-1F47-82F9-D37C08595D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3402B188-FE1A-3945-959B-88BF7ECBFD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8F362C84-1778-9647-AD60-E5AF65E865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A845DDE7-34E8-614F-B301-FA0F9D2EAFF0}"/>
              </a:ext>
            </a:extLst>
          </p:cNvPr>
          <p:cNvSpPr>
            <a:spLocks noGrp="1"/>
          </p:cNvSpPr>
          <p:nvPr>
            <p:ph type="dt" sz="half" idx="10"/>
          </p:nvPr>
        </p:nvSpPr>
        <p:spPr/>
        <p:txBody>
          <a:bodyPr/>
          <a:lstStyle/>
          <a:p>
            <a:fld id="{AEC36E48-31E3-3747-A266-8274A73D5372}" type="datetimeFigureOut">
              <a:rPr lang="en-US" smtClean="0"/>
              <a:pPr/>
              <a:t>11/26/2018</a:t>
            </a:fld>
            <a:endParaRPr lang="en-US"/>
          </a:p>
        </p:txBody>
      </p:sp>
      <p:sp>
        <p:nvSpPr>
          <p:cNvPr id="6" name="Footer Placeholder 5">
            <a:extLst>
              <a:ext uri="{FF2B5EF4-FFF2-40B4-BE49-F238E27FC236}">
                <a16:creationId xmlns:a16="http://schemas.microsoft.com/office/drawing/2014/main" xmlns="" id="{578D0FA3-F957-DF49-AF26-E8C29BA402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A808808-08B1-144F-B4E0-EE06C8ACF80C}"/>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147118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16D52B-3290-D446-A58E-420D12BD68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B12AD778-1F20-034F-9DE9-7E251FFFD9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64CCCE83-84BD-BB42-84E9-3D7738D5E9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CEC69E92-F375-9041-986E-432BA8F1F88D}"/>
              </a:ext>
            </a:extLst>
          </p:cNvPr>
          <p:cNvSpPr>
            <a:spLocks noGrp="1"/>
          </p:cNvSpPr>
          <p:nvPr>
            <p:ph type="dt" sz="half" idx="10"/>
          </p:nvPr>
        </p:nvSpPr>
        <p:spPr/>
        <p:txBody>
          <a:bodyPr/>
          <a:lstStyle/>
          <a:p>
            <a:fld id="{AEC36E48-31E3-3747-A266-8274A73D5372}" type="datetimeFigureOut">
              <a:rPr lang="en-US" smtClean="0"/>
              <a:pPr/>
              <a:t>11/26/2018</a:t>
            </a:fld>
            <a:endParaRPr lang="en-US"/>
          </a:p>
        </p:txBody>
      </p:sp>
      <p:sp>
        <p:nvSpPr>
          <p:cNvPr id="6" name="Footer Placeholder 5">
            <a:extLst>
              <a:ext uri="{FF2B5EF4-FFF2-40B4-BE49-F238E27FC236}">
                <a16:creationId xmlns:a16="http://schemas.microsoft.com/office/drawing/2014/main" xmlns="" id="{3376DEA1-D23C-8248-950B-7345EB9143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DA7F08B-9D96-514E-9A65-4DC8F946792D}"/>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112409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D1556-4877-7F48-9ADC-6968DCC2DA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7C15B11F-FF5D-9740-AB48-BA116E2EA64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E2FDFD4-D2E9-6D41-9975-E5670DCD0D84}"/>
              </a:ext>
            </a:extLst>
          </p:cNvPr>
          <p:cNvSpPr>
            <a:spLocks noGrp="1"/>
          </p:cNvSpPr>
          <p:nvPr>
            <p:ph type="dt" sz="half" idx="10"/>
          </p:nvPr>
        </p:nvSpPr>
        <p:spPr/>
        <p:txBody>
          <a:bodyPr/>
          <a:lstStyle/>
          <a:p>
            <a:fld id="{AEC36E48-31E3-3747-A266-8274A73D5372}" type="datetimeFigureOut">
              <a:rPr lang="en-US" smtClean="0"/>
              <a:pPr/>
              <a:t>11/26/2018</a:t>
            </a:fld>
            <a:endParaRPr lang="en-US"/>
          </a:p>
        </p:txBody>
      </p:sp>
      <p:sp>
        <p:nvSpPr>
          <p:cNvPr id="5" name="Footer Placeholder 4">
            <a:extLst>
              <a:ext uri="{FF2B5EF4-FFF2-40B4-BE49-F238E27FC236}">
                <a16:creationId xmlns:a16="http://schemas.microsoft.com/office/drawing/2014/main" xmlns="" id="{3028A403-1565-0546-A35A-5C0816036F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C423114-69BA-6748-8AA9-DE3B45EBA5E8}"/>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876678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61B6054-E42A-A740-BA16-ABEA889451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EBF692F-E68E-8440-B254-D2EA3DE8304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ECDB89D-19E2-0446-94BF-C902AEE95C9B}"/>
              </a:ext>
            </a:extLst>
          </p:cNvPr>
          <p:cNvSpPr>
            <a:spLocks noGrp="1"/>
          </p:cNvSpPr>
          <p:nvPr>
            <p:ph type="dt" sz="half" idx="10"/>
          </p:nvPr>
        </p:nvSpPr>
        <p:spPr/>
        <p:txBody>
          <a:bodyPr/>
          <a:lstStyle/>
          <a:p>
            <a:fld id="{AEC36E48-31E3-3747-A266-8274A73D5372}" type="datetimeFigureOut">
              <a:rPr lang="en-US" smtClean="0"/>
              <a:pPr/>
              <a:t>11/26/2018</a:t>
            </a:fld>
            <a:endParaRPr lang="en-US"/>
          </a:p>
        </p:txBody>
      </p:sp>
      <p:sp>
        <p:nvSpPr>
          <p:cNvPr id="5" name="Footer Placeholder 4">
            <a:extLst>
              <a:ext uri="{FF2B5EF4-FFF2-40B4-BE49-F238E27FC236}">
                <a16:creationId xmlns:a16="http://schemas.microsoft.com/office/drawing/2014/main" xmlns="" id="{7F044C5C-81F2-B244-962D-0584C83B4D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6BADA81-D616-CC46-848D-ED02DFEA96B2}"/>
              </a:ext>
            </a:extLst>
          </p:cNvPr>
          <p:cNvSpPr>
            <a:spLocks noGrp="1"/>
          </p:cNvSpPr>
          <p:nvPr>
            <p:ph type="sldNum" sz="quarter" idx="12"/>
          </p:nvPr>
        </p:nvSpPr>
        <p:spPr/>
        <p:txBody>
          <a:body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1212203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6B4D612-0817-9046-B0CF-A710AA4A96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28DE97A6-854F-074A-B790-F8F738D9F5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5A88F1D-854F-0E4B-931C-2CBC681314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C36E48-31E3-3747-A266-8274A73D5372}" type="datetimeFigureOut">
              <a:rPr lang="en-US" smtClean="0"/>
              <a:pPr/>
              <a:t>11/26/2018</a:t>
            </a:fld>
            <a:endParaRPr lang="en-US"/>
          </a:p>
        </p:txBody>
      </p:sp>
      <p:sp>
        <p:nvSpPr>
          <p:cNvPr id="5" name="Footer Placeholder 4">
            <a:extLst>
              <a:ext uri="{FF2B5EF4-FFF2-40B4-BE49-F238E27FC236}">
                <a16:creationId xmlns:a16="http://schemas.microsoft.com/office/drawing/2014/main" xmlns="" id="{C6164023-DE51-064B-8CD3-64B9760B6D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6EF14975-8F5F-BE4A-8017-A0ECE7E96D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279E06-00C1-4846-B0A7-5DE26DC3B1CA}" type="slidenum">
              <a:rPr lang="en-US" smtClean="0"/>
              <a:pPr/>
              <a:t>‹#›</a:t>
            </a:fld>
            <a:endParaRPr lang="en-US"/>
          </a:p>
        </p:txBody>
      </p:sp>
    </p:spTree>
    <p:extLst>
      <p:ext uri="{BB962C8B-B14F-4D97-AF65-F5344CB8AC3E}">
        <p14:creationId xmlns:p14="http://schemas.microsoft.com/office/powerpoint/2010/main" xmlns="" val="4008623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D588E7D-0BC9-B74D-8053-2E8AED49BE4F}"/>
              </a:ext>
            </a:extLst>
          </p:cNvPr>
          <p:cNvSpPr>
            <a:spLocks noGrp="1"/>
          </p:cNvSpPr>
          <p:nvPr>
            <p:ph type="subTitle" idx="1"/>
          </p:nvPr>
        </p:nvSpPr>
        <p:spPr>
          <a:xfrm>
            <a:off x="1373274" y="245888"/>
            <a:ext cx="9144000" cy="1763783"/>
          </a:xfrm>
        </p:spPr>
        <p:txBody>
          <a:bodyPr/>
          <a:lstStyle/>
          <a:p>
            <a:r>
              <a:rPr lang="en-US" dirty="0">
                <a:solidFill>
                  <a:srgbClr val="FF0000"/>
                </a:solidFill>
              </a:rPr>
              <a:t>FOCUS-Africa</a:t>
            </a:r>
          </a:p>
          <a:p>
            <a:r>
              <a:rPr lang="en-US" dirty="0">
                <a:solidFill>
                  <a:srgbClr val="FF0000"/>
                </a:solidFill>
              </a:rPr>
              <a:t>F</a:t>
            </a:r>
            <a:r>
              <a:rPr lang="en-US" dirty="0"/>
              <a:t>ull-value chain </a:t>
            </a:r>
            <a:r>
              <a:rPr lang="en-US" dirty="0">
                <a:solidFill>
                  <a:srgbClr val="FF0000"/>
                </a:solidFill>
              </a:rPr>
              <a:t>O</a:t>
            </a:r>
            <a:r>
              <a:rPr lang="en-US" dirty="0"/>
              <a:t>perational</a:t>
            </a:r>
            <a:r>
              <a:rPr lang="en-US" dirty="0">
                <a:solidFill>
                  <a:srgbClr val="FF0000"/>
                </a:solidFill>
              </a:rPr>
              <a:t> C</a:t>
            </a:r>
            <a:r>
              <a:rPr lang="en-US" dirty="0"/>
              <a:t>limate prediction and </a:t>
            </a:r>
            <a:r>
              <a:rPr lang="en-US" dirty="0">
                <a:solidFill>
                  <a:srgbClr val="FF0000"/>
                </a:solidFill>
              </a:rPr>
              <a:t>U</a:t>
            </a:r>
            <a:r>
              <a:rPr lang="en-US" dirty="0"/>
              <a:t>ser-tailoring on</a:t>
            </a:r>
            <a:r>
              <a:rPr lang="en-US" dirty="0">
                <a:solidFill>
                  <a:srgbClr val="FF0000"/>
                </a:solidFill>
              </a:rPr>
              <a:t> S</a:t>
            </a:r>
            <a:r>
              <a:rPr lang="en-US" dirty="0"/>
              <a:t>easonal to longer time scales</a:t>
            </a:r>
            <a:r>
              <a:rPr lang="en-US" dirty="0">
                <a:solidFill>
                  <a:srgbClr val="FF0000"/>
                </a:solidFill>
              </a:rPr>
              <a:t> </a:t>
            </a:r>
            <a:r>
              <a:rPr lang="en-US" dirty="0"/>
              <a:t>for</a:t>
            </a:r>
            <a:r>
              <a:rPr lang="en-US" dirty="0">
                <a:solidFill>
                  <a:srgbClr val="FF0000"/>
                </a:solidFill>
              </a:rPr>
              <a:t> Africa</a:t>
            </a:r>
            <a:endParaRPr lang="en-US" dirty="0"/>
          </a:p>
          <a:p>
            <a:r>
              <a:rPr lang="en-US" dirty="0">
                <a:solidFill>
                  <a:srgbClr val="00B0F0"/>
                </a:solidFill>
              </a:rPr>
              <a:t>A WMO-led proposal for H2020 call</a:t>
            </a:r>
          </a:p>
          <a:p>
            <a:endParaRPr lang="en-US" dirty="0">
              <a:solidFill>
                <a:srgbClr val="FF0000"/>
              </a:solidFill>
            </a:endParaRPr>
          </a:p>
        </p:txBody>
      </p:sp>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2733151"/>
            <a:ext cx="9144000" cy="38686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1800" b="1" dirty="0">
              <a:solidFill>
                <a:srgbClr val="00B0F0"/>
              </a:solidFill>
            </a:endParaRPr>
          </a:p>
        </p:txBody>
      </p:sp>
      <p:sp>
        <p:nvSpPr>
          <p:cNvPr id="5" name="Subtitle 2">
            <a:extLst>
              <a:ext uri="{FF2B5EF4-FFF2-40B4-BE49-F238E27FC236}">
                <a16:creationId xmlns:a16="http://schemas.microsoft.com/office/drawing/2014/main" xmlns="" id="{78611CF1-3670-3042-8C26-9562C50D935E}"/>
              </a:ext>
            </a:extLst>
          </p:cNvPr>
          <p:cNvSpPr txBox="1">
            <a:spLocks/>
          </p:cNvSpPr>
          <p:nvPr/>
        </p:nvSpPr>
        <p:spPr>
          <a:xfrm>
            <a:off x="964642" y="2120202"/>
            <a:ext cx="10801977" cy="44815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FF0000"/>
                </a:solidFill>
              </a:rPr>
              <a:t>Main Goal</a:t>
            </a:r>
          </a:p>
          <a:p>
            <a:pPr algn="l"/>
            <a:r>
              <a:rPr lang="en-US" dirty="0"/>
              <a:t>Close the existing gaps and strengthen the weak links in the value chain of operational climate prediction in support of risk management and adaptation decision-making in Africa</a:t>
            </a:r>
          </a:p>
          <a:p>
            <a:pPr algn="l"/>
            <a:r>
              <a:rPr lang="en-US" dirty="0">
                <a:solidFill>
                  <a:srgbClr val="FF0000"/>
                </a:solidFill>
              </a:rPr>
              <a:t>Sectors:</a:t>
            </a:r>
          </a:p>
          <a:p>
            <a:pPr algn="l"/>
            <a:r>
              <a:rPr lang="en-US" dirty="0"/>
              <a:t>Water, Energy and Food Security</a:t>
            </a:r>
          </a:p>
          <a:p>
            <a:pPr algn="l"/>
            <a:r>
              <a:rPr lang="en-US" dirty="0">
                <a:solidFill>
                  <a:srgbClr val="FF0000"/>
                </a:solidFill>
              </a:rPr>
              <a:t>Region: </a:t>
            </a:r>
          </a:p>
          <a:p>
            <a:pPr algn="l"/>
            <a:r>
              <a:rPr lang="en-US" dirty="0"/>
              <a:t>Southern Africa (including south west Indian Ocean Islands)</a:t>
            </a:r>
          </a:p>
          <a:p>
            <a:pPr algn="l"/>
            <a:r>
              <a:rPr lang="en-US" dirty="0">
                <a:solidFill>
                  <a:srgbClr val="FF0000"/>
                </a:solidFill>
              </a:rPr>
              <a:t>Pilot Countries:</a:t>
            </a:r>
          </a:p>
          <a:p>
            <a:pPr algn="l"/>
            <a:r>
              <a:rPr lang="en-US" dirty="0"/>
              <a:t>TBD</a:t>
            </a:r>
          </a:p>
          <a:p>
            <a:pPr algn="l"/>
            <a:endParaRPr lang="en-US" dirty="0">
              <a:solidFill>
                <a:srgbClr val="FF0000"/>
              </a:solidFill>
            </a:endParaRPr>
          </a:p>
        </p:txBody>
      </p:sp>
    </p:spTree>
    <p:extLst>
      <p:ext uri="{BB962C8B-B14F-4D97-AF65-F5344CB8AC3E}">
        <p14:creationId xmlns:p14="http://schemas.microsoft.com/office/powerpoint/2010/main" xmlns="" val="127942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2733151"/>
            <a:ext cx="9144000" cy="38686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1800" b="1" dirty="0">
              <a:solidFill>
                <a:srgbClr val="00B0F0"/>
              </a:solidFill>
            </a:endParaRPr>
          </a:p>
        </p:txBody>
      </p:sp>
      <p:sp>
        <p:nvSpPr>
          <p:cNvPr id="5" name="Subtitle 2">
            <a:extLst>
              <a:ext uri="{FF2B5EF4-FFF2-40B4-BE49-F238E27FC236}">
                <a16:creationId xmlns:a16="http://schemas.microsoft.com/office/drawing/2014/main" xmlns="" id="{78611CF1-3670-3042-8C26-9562C50D935E}"/>
              </a:ext>
            </a:extLst>
          </p:cNvPr>
          <p:cNvSpPr txBox="1">
            <a:spLocks/>
          </p:cNvSpPr>
          <p:nvPr/>
        </p:nvSpPr>
        <p:spPr>
          <a:xfrm>
            <a:off x="964642" y="2120202"/>
            <a:ext cx="10801977" cy="44815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FF0000"/>
                </a:solidFill>
              </a:rPr>
              <a:t>AGREED:</a:t>
            </a:r>
          </a:p>
          <a:p>
            <a:pPr algn="l"/>
            <a:r>
              <a:rPr lang="en-US" dirty="0">
                <a:solidFill>
                  <a:srgbClr val="FF0000"/>
                </a:solidFill>
              </a:rPr>
              <a:t>Partners from Europe:</a:t>
            </a:r>
          </a:p>
          <a:p>
            <a:pPr algn="l"/>
            <a:r>
              <a:rPr lang="en-US" dirty="0"/>
              <a:t>BSC (Spain), AEMET (Spain), DWD (Germany), WEMC (UK), </a:t>
            </a:r>
            <a:r>
              <a:rPr lang="en-US" dirty="0" err="1"/>
              <a:t>MetOffice</a:t>
            </a:r>
            <a:r>
              <a:rPr lang="en-US" dirty="0"/>
              <a:t> (UK)</a:t>
            </a:r>
          </a:p>
          <a:p>
            <a:pPr algn="l"/>
            <a:endParaRPr lang="en-US" dirty="0">
              <a:solidFill>
                <a:srgbClr val="FF0000"/>
              </a:solidFill>
            </a:endParaRPr>
          </a:p>
          <a:p>
            <a:pPr algn="l"/>
            <a:r>
              <a:rPr lang="en-US" dirty="0">
                <a:solidFill>
                  <a:srgbClr val="FF0000"/>
                </a:solidFill>
              </a:rPr>
              <a:t>Partners from Africa:</a:t>
            </a:r>
          </a:p>
          <a:p>
            <a:pPr algn="l"/>
            <a:r>
              <a:rPr lang="en-US" dirty="0"/>
              <a:t>ACMAD (Niger), SADC (Botswana), SAWS (South Africa) </a:t>
            </a:r>
          </a:p>
          <a:p>
            <a:pPr algn="l"/>
            <a:endParaRPr lang="en-US" dirty="0">
              <a:solidFill>
                <a:srgbClr val="FF0000"/>
              </a:solidFill>
            </a:endParaRPr>
          </a:p>
          <a:p>
            <a:pPr algn="l"/>
            <a:r>
              <a:rPr lang="en-US" dirty="0">
                <a:solidFill>
                  <a:srgbClr val="FF0000"/>
                </a:solidFill>
              </a:rPr>
              <a:t>IN EXPLORATION:</a:t>
            </a:r>
          </a:p>
          <a:p>
            <a:pPr algn="l"/>
            <a:r>
              <a:rPr lang="en-US" dirty="0"/>
              <a:t>Partners from Academia (Universities) and end-users (e.g. SACREEE, farmers associations </a:t>
            </a:r>
            <a:r>
              <a:rPr lang="en-US" dirty="0" err="1"/>
              <a:t>etc</a:t>
            </a:r>
            <a:r>
              <a:rPr lang="en-US" dirty="0"/>
              <a:t>…)</a:t>
            </a:r>
          </a:p>
          <a:p>
            <a:pPr algn="l"/>
            <a:endParaRPr lang="en-US" dirty="0">
              <a:solidFill>
                <a:srgbClr val="FF0000"/>
              </a:solidFill>
            </a:endParaRPr>
          </a:p>
        </p:txBody>
      </p:sp>
      <p:sp>
        <p:nvSpPr>
          <p:cNvPr id="7" name="Subtitle 2">
            <a:extLst>
              <a:ext uri="{FF2B5EF4-FFF2-40B4-BE49-F238E27FC236}">
                <a16:creationId xmlns:a16="http://schemas.microsoft.com/office/drawing/2014/main" xmlns="" id="{0B093E6A-159F-7440-8CDF-D2BDE553E050}"/>
              </a:ext>
            </a:extLst>
          </p:cNvPr>
          <p:cNvSpPr>
            <a:spLocks noGrp="1"/>
          </p:cNvSpPr>
          <p:nvPr>
            <p:ph type="subTitle" idx="1"/>
          </p:nvPr>
        </p:nvSpPr>
        <p:spPr>
          <a:xfrm>
            <a:off x="1373274" y="245888"/>
            <a:ext cx="9144000" cy="1763783"/>
          </a:xfrm>
        </p:spPr>
        <p:txBody>
          <a:bodyPr/>
          <a:lstStyle/>
          <a:p>
            <a:r>
              <a:rPr lang="en-US" dirty="0">
                <a:solidFill>
                  <a:srgbClr val="FF0000"/>
                </a:solidFill>
              </a:rPr>
              <a:t>FOCUS-Africa</a:t>
            </a:r>
          </a:p>
          <a:p>
            <a:r>
              <a:rPr lang="en-US" dirty="0">
                <a:solidFill>
                  <a:srgbClr val="FF0000"/>
                </a:solidFill>
              </a:rPr>
              <a:t>F</a:t>
            </a:r>
            <a:r>
              <a:rPr lang="en-US" dirty="0"/>
              <a:t>ull-value chain </a:t>
            </a:r>
            <a:r>
              <a:rPr lang="en-US" dirty="0">
                <a:solidFill>
                  <a:srgbClr val="FF0000"/>
                </a:solidFill>
              </a:rPr>
              <a:t>O</a:t>
            </a:r>
            <a:r>
              <a:rPr lang="en-US" dirty="0"/>
              <a:t>perational</a:t>
            </a:r>
            <a:r>
              <a:rPr lang="en-US" dirty="0">
                <a:solidFill>
                  <a:srgbClr val="FF0000"/>
                </a:solidFill>
              </a:rPr>
              <a:t> C</a:t>
            </a:r>
            <a:r>
              <a:rPr lang="en-US" dirty="0"/>
              <a:t>limate prediction and </a:t>
            </a:r>
            <a:r>
              <a:rPr lang="en-US" dirty="0">
                <a:solidFill>
                  <a:srgbClr val="FF0000"/>
                </a:solidFill>
              </a:rPr>
              <a:t>U</a:t>
            </a:r>
            <a:r>
              <a:rPr lang="en-US" dirty="0"/>
              <a:t>ser-tailoring on</a:t>
            </a:r>
            <a:r>
              <a:rPr lang="en-US" dirty="0">
                <a:solidFill>
                  <a:srgbClr val="FF0000"/>
                </a:solidFill>
              </a:rPr>
              <a:t> S</a:t>
            </a:r>
            <a:r>
              <a:rPr lang="en-US" dirty="0"/>
              <a:t>easonal to longer time scales</a:t>
            </a:r>
            <a:r>
              <a:rPr lang="en-US" dirty="0">
                <a:solidFill>
                  <a:srgbClr val="FF0000"/>
                </a:solidFill>
              </a:rPr>
              <a:t> </a:t>
            </a:r>
            <a:r>
              <a:rPr lang="en-US" dirty="0"/>
              <a:t>for</a:t>
            </a:r>
            <a:r>
              <a:rPr lang="en-US" dirty="0">
                <a:solidFill>
                  <a:srgbClr val="FF0000"/>
                </a:solidFill>
              </a:rPr>
              <a:t> Africa</a:t>
            </a:r>
            <a:endParaRPr lang="en-US" dirty="0"/>
          </a:p>
          <a:p>
            <a:r>
              <a:rPr lang="en-US" dirty="0">
                <a:solidFill>
                  <a:srgbClr val="00B0F0"/>
                </a:solidFill>
              </a:rPr>
              <a:t>A WMO-led proposal for H2020 call</a:t>
            </a:r>
          </a:p>
          <a:p>
            <a:endParaRPr lang="en-US" dirty="0">
              <a:solidFill>
                <a:srgbClr val="FF0000"/>
              </a:solidFill>
            </a:endParaRPr>
          </a:p>
        </p:txBody>
      </p:sp>
    </p:spTree>
    <p:extLst>
      <p:ext uri="{BB962C8B-B14F-4D97-AF65-F5344CB8AC3E}">
        <p14:creationId xmlns:p14="http://schemas.microsoft.com/office/powerpoint/2010/main" xmlns="" val="632633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2733151"/>
            <a:ext cx="9144000" cy="38686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1800" b="1" dirty="0">
              <a:solidFill>
                <a:srgbClr val="00B0F0"/>
              </a:solidFill>
            </a:endParaRPr>
          </a:p>
        </p:txBody>
      </p:sp>
      <p:sp>
        <p:nvSpPr>
          <p:cNvPr id="5" name="Subtitle 2">
            <a:extLst>
              <a:ext uri="{FF2B5EF4-FFF2-40B4-BE49-F238E27FC236}">
                <a16:creationId xmlns:a16="http://schemas.microsoft.com/office/drawing/2014/main" xmlns="" id="{78611CF1-3670-3042-8C26-9562C50D935E}"/>
              </a:ext>
            </a:extLst>
          </p:cNvPr>
          <p:cNvSpPr txBox="1">
            <a:spLocks/>
          </p:cNvSpPr>
          <p:nvPr/>
        </p:nvSpPr>
        <p:spPr>
          <a:xfrm>
            <a:off x="964642" y="2120202"/>
            <a:ext cx="10801977" cy="44815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FF0000"/>
                </a:solidFill>
              </a:rPr>
              <a:t>Expected Outcome:</a:t>
            </a:r>
          </a:p>
          <a:p>
            <a:pPr algn="l"/>
            <a:r>
              <a:rPr lang="en-US" dirty="0"/>
              <a:t>Agricultural, water resources and energy stakeholders including farmers, reservoir managers and hydropower operators as well as the associated governmental agencies/decision makers are able:</a:t>
            </a:r>
          </a:p>
          <a:p>
            <a:pPr marL="342900" indent="-342900" algn="l">
              <a:buFont typeface="Arial" panose="020B0604020202020204" pitchFamily="34" charset="0"/>
              <a:buChar char="•"/>
            </a:pPr>
            <a:r>
              <a:rPr lang="en-US" dirty="0"/>
              <a:t>To manage risks associated with climate variability and extremes by using novel science-based, operationalized and actionable climate prediction products, and </a:t>
            </a:r>
          </a:p>
          <a:p>
            <a:pPr marL="342900" indent="-342900" algn="l">
              <a:buFont typeface="Arial" panose="020B0604020202020204" pitchFamily="34" charset="0"/>
              <a:buChar char="•"/>
            </a:pPr>
            <a:r>
              <a:rPr lang="en-US" dirty="0"/>
              <a:t>To implement strategies for adaptation to climate variability and change. </a:t>
            </a:r>
            <a:endParaRPr lang="en-US" dirty="0">
              <a:solidFill>
                <a:srgbClr val="FF0000"/>
              </a:solidFill>
            </a:endParaRPr>
          </a:p>
          <a:p>
            <a:pPr algn="l"/>
            <a:endParaRPr lang="en-US" dirty="0">
              <a:solidFill>
                <a:srgbClr val="FF0000"/>
              </a:solidFill>
            </a:endParaRPr>
          </a:p>
        </p:txBody>
      </p:sp>
      <p:sp>
        <p:nvSpPr>
          <p:cNvPr id="6" name="Subtitle 2">
            <a:extLst>
              <a:ext uri="{FF2B5EF4-FFF2-40B4-BE49-F238E27FC236}">
                <a16:creationId xmlns:a16="http://schemas.microsoft.com/office/drawing/2014/main" xmlns="" id="{E04EBB41-8C10-7944-AFC7-F16F2FE1228A}"/>
              </a:ext>
            </a:extLst>
          </p:cNvPr>
          <p:cNvSpPr>
            <a:spLocks noGrp="1"/>
          </p:cNvSpPr>
          <p:nvPr>
            <p:ph type="subTitle" idx="1"/>
          </p:nvPr>
        </p:nvSpPr>
        <p:spPr>
          <a:xfrm>
            <a:off x="1373274" y="245888"/>
            <a:ext cx="9144000" cy="1763783"/>
          </a:xfrm>
        </p:spPr>
        <p:txBody>
          <a:bodyPr/>
          <a:lstStyle/>
          <a:p>
            <a:r>
              <a:rPr lang="en-US" dirty="0">
                <a:solidFill>
                  <a:srgbClr val="FF0000"/>
                </a:solidFill>
              </a:rPr>
              <a:t>FOCUS-Africa</a:t>
            </a:r>
          </a:p>
          <a:p>
            <a:r>
              <a:rPr lang="en-US" dirty="0">
                <a:solidFill>
                  <a:srgbClr val="FF0000"/>
                </a:solidFill>
              </a:rPr>
              <a:t>F</a:t>
            </a:r>
            <a:r>
              <a:rPr lang="en-US" dirty="0"/>
              <a:t>ull-value chain </a:t>
            </a:r>
            <a:r>
              <a:rPr lang="en-US" dirty="0">
                <a:solidFill>
                  <a:srgbClr val="FF0000"/>
                </a:solidFill>
              </a:rPr>
              <a:t>O</a:t>
            </a:r>
            <a:r>
              <a:rPr lang="en-US" dirty="0"/>
              <a:t>perational</a:t>
            </a:r>
            <a:r>
              <a:rPr lang="en-US" dirty="0">
                <a:solidFill>
                  <a:srgbClr val="FF0000"/>
                </a:solidFill>
              </a:rPr>
              <a:t> C</a:t>
            </a:r>
            <a:r>
              <a:rPr lang="en-US" dirty="0"/>
              <a:t>limate prediction and </a:t>
            </a:r>
            <a:r>
              <a:rPr lang="en-US" dirty="0">
                <a:solidFill>
                  <a:srgbClr val="FF0000"/>
                </a:solidFill>
              </a:rPr>
              <a:t>U</a:t>
            </a:r>
            <a:r>
              <a:rPr lang="en-US" dirty="0"/>
              <a:t>ser-tailoring on</a:t>
            </a:r>
            <a:r>
              <a:rPr lang="en-US" dirty="0">
                <a:solidFill>
                  <a:srgbClr val="FF0000"/>
                </a:solidFill>
              </a:rPr>
              <a:t> S</a:t>
            </a:r>
            <a:r>
              <a:rPr lang="en-US" dirty="0"/>
              <a:t>easonal to longer time scales</a:t>
            </a:r>
            <a:r>
              <a:rPr lang="en-US" dirty="0">
                <a:solidFill>
                  <a:srgbClr val="FF0000"/>
                </a:solidFill>
              </a:rPr>
              <a:t> </a:t>
            </a:r>
            <a:r>
              <a:rPr lang="en-US" dirty="0"/>
              <a:t>for</a:t>
            </a:r>
            <a:r>
              <a:rPr lang="en-US" dirty="0">
                <a:solidFill>
                  <a:srgbClr val="FF0000"/>
                </a:solidFill>
              </a:rPr>
              <a:t> Africa</a:t>
            </a:r>
            <a:endParaRPr lang="en-US" dirty="0"/>
          </a:p>
          <a:p>
            <a:r>
              <a:rPr lang="en-US" dirty="0">
                <a:solidFill>
                  <a:srgbClr val="00B0F0"/>
                </a:solidFill>
              </a:rPr>
              <a:t>A WMO-led proposal for H2020 call</a:t>
            </a:r>
          </a:p>
          <a:p>
            <a:endParaRPr lang="en-US" dirty="0">
              <a:solidFill>
                <a:srgbClr val="FF0000"/>
              </a:solidFill>
            </a:endParaRPr>
          </a:p>
        </p:txBody>
      </p:sp>
    </p:spTree>
    <p:extLst>
      <p:ext uri="{BB962C8B-B14F-4D97-AF65-F5344CB8AC3E}">
        <p14:creationId xmlns:p14="http://schemas.microsoft.com/office/powerpoint/2010/main" xmlns="" val="3756906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2733151"/>
            <a:ext cx="9144000" cy="38686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1800" b="1" dirty="0">
              <a:solidFill>
                <a:srgbClr val="00B0F0"/>
              </a:solidFill>
            </a:endParaRPr>
          </a:p>
        </p:txBody>
      </p:sp>
      <p:sp>
        <p:nvSpPr>
          <p:cNvPr id="5" name="Subtitle 2">
            <a:extLst>
              <a:ext uri="{FF2B5EF4-FFF2-40B4-BE49-F238E27FC236}">
                <a16:creationId xmlns:a16="http://schemas.microsoft.com/office/drawing/2014/main" xmlns="" id="{78611CF1-3670-3042-8C26-9562C50D935E}"/>
              </a:ext>
            </a:extLst>
          </p:cNvPr>
          <p:cNvSpPr txBox="1">
            <a:spLocks/>
          </p:cNvSpPr>
          <p:nvPr/>
        </p:nvSpPr>
        <p:spPr>
          <a:xfrm>
            <a:off x="964642" y="321547"/>
            <a:ext cx="10801977" cy="6280219"/>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FF0000"/>
                </a:solidFill>
              </a:rPr>
              <a:t>Objectives:</a:t>
            </a:r>
          </a:p>
          <a:p>
            <a:pPr algn="l"/>
            <a:endParaRPr lang="en-US" dirty="0">
              <a:solidFill>
                <a:srgbClr val="FF0000"/>
              </a:solidFill>
            </a:endParaRPr>
          </a:p>
          <a:p>
            <a:pPr marL="457200" indent="-457200" algn="l">
              <a:lnSpc>
                <a:spcPct val="120000"/>
              </a:lnSpc>
              <a:buFont typeface="+mj-lt"/>
              <a:buAutoNum type="arabicPeriod"/>
            </a:pPr>
            <a:r>
              <a:rPr lang="en-US" dirty="0"/>
              <a:t>Assess climate risks for water, energy and food security by engaging with sectoral users; </a:t>
            </a:r>
          </a:p>
          <a:p>
            <a:pPr marL="457200" indent="-457200" algn="l">
              <a:lnSpc>
                <a:spcPct val="120000"/>
              </a:lnSpc>
              <a:buFont typeface="+mj-lt"/>
              <a:buAutoNum type="arabicPeriod"/>
            </a:pPr>
            <a:r>
              <a:rPr lang="en-US" dirty="0"/>
              <a:t>Understand climate processes driving regional climate variability and identifying the sources of predictability at seasonal and decadal timescales;</a:t>
            </a:r>
          </a:p>
          <a:p>
            <a:pPr marL="457200" indent="-457200" algn="l">
              <a:lnSpc>
                <a:spcPct val="120000"/>
              </a:lnSpc>
              <a:buFont typeface="+mj-lt"/>
              <a:buAutoNum type="arabicPeriod"/>
            </a:pPr>
            <a:r>
              <a:rPr lang="en-US" dirty="0"/>
              <a:t>Develop methods and tools for predictability skills assessment, downscaling, calibration and bias adjustment of the forecasts (from WMO GPCs-LRF and C3S) as well as regionally optimized multi-model forecast combination and verification (through regional institutions mandated to serve as WMO Regional Climate </a:t>
            </a:r>
            <a:r>
              <a:rPr lang="en-US" dirty="0" err="1"/>
              <a:t>Centres</a:t>
            </a:r>
            <a:r>
              <a:rPr lang="en-US" dirty="0"/>
              <a:t>);</a:t>
            </a:r>
          </a:p>
          <a:p>
            <a:pPr marL="457200" indent="-457200" algn="l">
              <a:lnSpc>
                <a:spcPct val="120000"/>
              </a:lnSpc>
              <a:buFont typeface="+mj-lt"/>
              <a:buAutoNum type="arabicPeriod"/>
            </a:pPr>
            <a:r>
              <a:rPr lang="en-US" dirty="0"/>
              <a:t>Develop capacities at National Meteorological and Hydrological Services (NMHSs) and concerned RCCs to generate tailored climate information and products;</a:t>
            </a:r>
          </a:p>
          <a:p>
            <a:pPr marL="457200" indent="-457200" algn="l">
              <a:lnSpc>
                <a:spcPct val="120000"/>
              </a:lnSpc>
              <a:buFont typeface="+mj-lt"/>
              <a:buAutoNum type="arabicPeriod"/>
            </a:pPr>
            <a:r>
              <a:rPr lang="en-US" dirty="0"/>
              <a:t>Develop prototypes of end-user tailored climate forecasts from seasonal to multi-annual timescales, and other products, for decision making applications in hydropower generation, water management and agriculture, along with the associated communication aspects including estimates of uncertainty; </a:t>
            </a:r>
          </a:p>
          <a:p>
            <a:pPr marL="457200" indent="-457200" algn="l">
              <a:lnSpc>
                <a:spcPct val="120000"/>
              </a:lnSpc>
              <a:buFont typeface="+mj-lt"/>
              <a:buAutoNum type="arabicPeriod"/>
            </a:pPr>
            <a:r>
              <a:rPr lang="en-US" dirty="0"/>
              <a:t>Demonstrate the economic value of the prototypes, to ensure that they meet the users’ needs and result in tangible benefits within the respective sectors. Evaluate the outcomes and propose improvement of services and ways to implement them;</a:t>
            </a:r>
          </a:p>
          <a:p>
            <a:pPr marL="457200" indent="-457200" algn="l">
              <a:lnSpc>
                <a:spcPct val="120000"/>
              </a:lnSpc>
              <a:buFont typeface="+mj-lt"/>
              <a:buAutoNum type="arabicPeriod"/>
            </a:pPr>
            <a:r>
              <a:rPr lang="en-US" dirty="0"/>
              <a:t>Produce a blueprint for sustaining and upscaling on a continental  scale the knowledge and practices developed through the project.</a:t>
            </a:r>
          </a:p>
        </p:txBody>
      </p:sp>
    </p:spTree>
    <p:extLst>
      <p:ext uri="{BB962C8B-B14F-4D97-AF65-F5344CB8AC3E}">
        <p14:creationId xmlns:p14="http://schemas.microsoft.com/office/powerpoint/2010/main" xmlns="" val="1439310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xmlns="" id="{047717F2-D24B-9640-8877-CAA86956B2ED}"/>
              </a:ext>
            </a:extLst>
          </p:cNvPr>
          <p:cNvSpPr txBox="1">
            <a:spLocks/>
          </p:cNvSpPr>
          <p:nvPr/>
        </p:nvSpPr>
        <p:spPr>
          <a:xfrm>
            <a:off x="1373275" y="2733151"/>
            <a:ext cx="9144000" cy="38686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1800" b="1" dirty="0">
              <a:solidFill>
                <a:srgbClr val="00B0F0"/>
              </a:solidFill>
            </a:endParaRPr>
          </a:p>
        </p:txBody>
      </p:sp>
      <p:sp>
        <p:nvSpPr>
          <p:cNvPr id="5" name="Subtitle 2">
            <a:extLst>
              <a:ext uri="{FF2B5EF4-FFF2-40B4-BE49-F238E27FC236}">
                <a16:creationId xmlns:a16="http://schemas.microsoft.com/office/drawing/2014/main" xmlns="" id="{78611CF1-3670-3042-8C26-9562C50D935E}"/>
              </a:ext>
            </a:extLst>
          </p:cNvPr>
          <p:cNvSpPr txBox="1">
            <a:spLocks/>
          </p:cNvSpPr>
          <p:nvPr/>
        </p:nvSpPr>
        <p:spPr>
          <a:xfrm>
            <a:off x="964642" y="321547"/>
            <a:ext cx="10801977" cy="6280219"/>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FF0000"/>
                </a:solidFill>
              </a:rPr>
              <a:t>Synergies with on-going projects:</a:t>
            </a:r>
          </a:p>
          <a:p>
            <a:pPr algn="l"/>
            <a:endParaRPr lang="en-US" dirty="0">
              <a:solidFill>
                <a:srgbClr val="FF0000"/>
              </a:solidFill>
            </a:endParaRPr>
          </a:p>
          <a:p>
            <a:pPr algn="l"/>
            <a:r>
              <a:rPr lang="en-US" dirty="0"/>
              <a:t>GFCS-Intra ACP – the proposed project provides under-pinning supporting research in the sub-regions of overlap</a:t>
            </a:r>
          </a:p>
          <a:p>
            <a:pPr algn="l"/>
            <a:r>
              <a:rPr lang="en-US" dirty="0"/>
              <a:t> </a:t>
            </a:r>
          </a:p>
          <a:p>
            <a:pPr algn="l"/>
            <a:r>
              <a:rPr lang="en-US" dirty="0"/>
              <a:t>C3S SECTEUR, DATA STORE – key source of inputs</a:t>
            </a:r>
          </a:p>
          <a:p>
            <a:pPr algn="l"/>
            <a:r>
              <a:rPr lang="en-US" dirty="0"/>
              <a:t> </a:t>
            </a:r>
          </a:p>
          <a:p>
            <a:pPr algn="l"/>
            <a:r>
              <a:rPr lang="en-US" dirty="0"/>
              <a:t>H2020 SECLI-FIRM (2018-2021) – Lessons learned from/ synergies with the assessment of value add of seasonal climate forecasts for energy and water over Europe and South America (also close similarity in approach between this concept and SECLI-FIRM)</a:t>
            </a:r>
          </a:p>
          <a:p>
            <a:pPr algn="l"/>
            <a:r>
              <a:rPr lang="en-US" dirty="0"/>
              <a:t> </a:t>
            </a:r>
          </a:p>
          <a:p>
            <a:pPr algn="l"/>
            <a:r>
              <a:rPr lang="en-US" dirty="0"/>
              <a:t>Other H2020 projects</a:t>
            </a:r>
          </a:p>
          <a:p>
            <a:pPr algn="l"/>
            <a:r>
              <a:rPr lang="en-US" dirty="0"/>
              <a:t> </a:t>
            </a:r>
          </a:p>
          <a:p>
            <a:pPr algn="l"/>
            <a:r>
              <a:rPr lang="en-US" dirty="0"/>
              <a:t>ERA4CS projects such as CLIM2POWER</a:t>
            </a:r>
          </a:p>
          <a:p>
            <a:pPr algn="l"/>
            <a:r>
              <a:rPr lang="en-US" dirty="0"/>
              <a:t> </a:t>
            </a:r>
          </a:p>
          <a:p>
            <a:pPr algn="l"/>
            <a:r>
              <a:rPr lang="en-US" dirty="0"/>
              <a:t>RCOFs – as the mechanisms for stakeholder engagement to put the measures developed through the project into operation</a:t>
            </a:r>
          </a:p>
          <a:p>
            <a:pPr algn="l"/>
            <a:r>
              <a:rPr lang="en-US" dirty="0"/>
              <a:t> </a:t>
            </a:r>
          </a:p>
          <a:p>
            <a:pPr algn="l"/>
            <a:r>
              <a:rPr lang="en-US" dirty="0"/>
              <a:t>National Climate Outlook Forums (NCOFs) – an interface mechanism engaging provides and users of climate outlooks to facilitate use of climate information in support of decision making at national level, to be implemented in pilot countries </a:t>
            </a:r>
          </a:p>
        </p:txBody>
      </p:sp>
    </p:spTree>
    <p:extLst>
      <p:ext uri="{BB962C8B-B14F-4D97-AF65-F5344CB8AC3E}">
        <p14:creationId xmlns:p14="http://schemas.microsoft.com/office/powerpoint/2010/main" xmlns="" val="26470814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TotalTime>
  <Words>463</Words>
  <Application>Microsoft Office PowerPoint</Application>
  <PresentationFormat>Custom</PresentationFormat>
  <Paragraphs>54</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jbanda</cp:lastModifiedBy>
  <cp:revision>24</cp:revision>
  <dcterms:created xsi:type="dcterms:W3CDTF">2018-10-04T14:06:41Z</dcterms:created>
  <dcterms:modified xsi:type="dcterms:W3CDTF">2018-11-26T16:10:16Z</dcterms:modified>
</cp:coreProperties>
</file>